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Corbel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Corbel-regular.fntdata"/><Relationship Id="rId14" Type="http://schemas.openxmlformats.org/officeDocument/2006/relationships/slide" Target="slides/slide10.xml"/><Relationship Id="rId17" Type="http://schemas.openxmlformats.org/officeDocument/2006/relationships/font" Target="fonts/Corbel-italic.fntdata"/><Relationship Id="rId16" Type="http://schemas.openxmlformats.org/officeDocument/2006/relationships/font" Target="fonts/Corbel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18" Type="http://schemas.openxmlformats.org/officeDocument/2006/relationships/font" Target="fonts/Corbel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d1ae90ee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3d1ae90ee9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SKCC_logo_hor_pos_rgb_150.png"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25488" y="551260"/>
            <a:ext cx="2678982" cy="71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/>
          <p:nvPr/>
        </p:nvSpPr>
        <p:spPr>
          <a:xfrm>
            <a:off x="363542" y="0"/>
            <a:ext cx="153987" cy="1268016"/>
          </a:xfrm>
          <a:prstGeom prst="rect">
            <a:avLst/>
          </a:prstGeom>
          <a:solidFill>
            <a:srgbClr val="2986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363542" y="1268017"/>
            <a:ext cx="153987" cy="1353740"/>
          </a:xfrm>
          <a:prstGeom prst="rect">
            <a:avLst/>
          </a:prstGeom>
          <a:solidFill>
            <a:srgbClr val="F2652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363542" y="2621757"/>
            <a:ext cx="153987" cy="1912144"/>
          </a:xfrm>
          <a:prstGeom prst="rect">
            <a:avLst/>
          </a:prstGeom>
          <a:solidFill>
            <a:srgbClr val="FFF5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 txBox="1"/>
          <p:nvPr>
            <p:ph type="ctrTitle"/>
          </p:nvPr>
        </p:nvSpPr>
        <p:spPr>
          <a:xfrm>
            <a:off x="720080" y="1831388"/>
            <a:ext cx="7689067" cy="110251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724709" y="3219450"/>
            <a:ext cx="768439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360"/>
              </a:spcBef>
              <a:spcAft>
                <a:spcPts val="0"/>
              </a:spcAft>
              <a:buClr>
                <a:srgbClr val="2986E2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ctr">
              <a:spcBef>
                <a:spcPts val="560"/>
              </a:spcBef>
              <a:spcAft>
                <a:spcPts val="0"/>
              </a:spcAft>
              <a:buClr>
                <a:srgbClr val="2986E2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ctr">
              <a:spcBef>
                <a:spcPts val="480"/>
              </a:spcBef>
              <a:spcAft>
                <a:spcPts val="0"/>
              </a:spcAft>
              <a:buClr>
                <a:srgbClr val="2986E2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ctr">
              <a:spcBef>
                <a:spcPts val="400"/>
              </a:spcBef>
              <a:spcAft>
                <a:spcPts val="0"/>
              </a:spcAft>
              <a:buClr>
                <a:srgbClr val="2986E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ctr">
              <a:spcBef>
                <a:spcPts val="400"/>
              </a:spcBef>
              <a:spcAft>
                <a:spcPts val="0"/>
              </a:spcAft>
              <a:buClr>
                <a:srgbClr val="2986E2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363542" y="6"/>
            <a:ext cx="153987" cy="728663"/>
          </a:xfrm>
          <a:prstGeom prst="rect">
            <a:avLst/>
          </a:prstGeom>
          <a:solidFill>
            <a:srgbClr val="2986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363542" y="728686"/>
            <a:ext cx="153987" cy="301229"/>
          </a:xfrm>
          <a:prstGeom prst="rect">
            <a:avLst/>
          </a:prstGeom>
          <a:solidFill>
            <a:srgbClr val="F2652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363542" y="1029894"/>
            <a:ext cx="153987" cy="527447"/>
          </a:xfrm>
          <a:prstGeom prst="rect">
            <a:avLst/>
          </a:prstGeom>
          <a:solidFill>
            <a:srgbClr val="FFF5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580413" y="97009"/>
            <a:ext cx="8442314" cy="74626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body"/>
          </p:nvPr>
        </p:nvSpPr>
        <p:spPr>
          <a:xfrm>
            <a:off x="580416" y="902226"/>
            <a:ext cx="8442313" cy="37981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2986E2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2986E2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2986E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2986E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2986E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752930" y="192030"/>
            <a:ext cx="7647214" cy="60842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" type="body"/>
          </p:nvPr>
        </p:nvSpPr>
        <p:spPr>
          <a:xfrm>
            <a:off x="752930" y="1071757"/>
            <a:ext cx="374445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2986E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2986E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2986E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2986E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2986E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Google Shape;32;p4"/>
          <p:cNvSpPr txBox="1"/>
          <p:nvPr>
            <p:ph idx="2" type="body"/>
          </p:nvPr>
        </p:nvSpPr>
        <p:spPr>
          <a:xfrm>
            <a:off x="752930" y="1551577"/>
            <a:ext cx="374445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2986E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2986E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2986E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2986E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2986E2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idx="3" type="body"/>
          </p:nvPr>
        </p:nvSpPr>
        <p:spPr>
          <a:xfrm>
            <a:off x="4645026" y="1071757"/>
            <a:ext cx="375511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2986E2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2986E2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2986E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2986E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2986E2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4"/>
          <p:cNvSpPr txBox="1"/>
          <p:nvPr>
            <p:ph idx="4" type="body"/>
          </p:nvPr>
        </p:nvSpPr>
        <p:spPr>
          <a:xfrm>
            <a:off x="4645026" y="1551577"/>
            <a:ext cx="375511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spcBef>
                <a:spcPts val="480"/>
              </a:spcBef>
              <a:spcAft>
                <a:spcPts val="0"/>
              </a:spcAft>
              <a:buClr>
                <a:srgbClr val="2986E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rgbClr val="2986E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2986E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rgbClr val="2986E2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rgbClr val="2986E2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30200" lvl="5" marL="2743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0200" lvl="6" marL="3200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0200" lvl="7" marL="3657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0200" lvl="8" marL="4114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0" type="dt"/>
          </p:nvPr>
        </p:nvSpPr>
        <p:spPr>
          <a:xfrm>
            <a:off x="752475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1" type="ftr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6265863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363542" y="6"/>
            <a:ext cx="153987" cy="728663"/>
          </a:xfrm>
          <a:prstGeom prst="rect">
            <a:avLst/>
          </a:prstGeom>
          <a:solidFill>
            <a:srgbClr val="2986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5"/>
          <p:cNvSpPr/>
          <p:nvPr/>
        </p:nvSpPr>
        <p:spPr>
          <a:xfrm>
            <a:off x="363542" y="728686"/>
            <a:ext cx="153987" cy="301229"/>
          </a:xfrm>
          <a:prstGeom prst="rect">
            <a:avLst/>
          </a:prstGeom>
          <a:solidFill>
            <a:srgbClr val="F2652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5"/>
          <p:cNvSpPr/>
          <p:nvPr/>
        </p:nvSpPr>
        <p:spPr>
          <a:xfrm>
            <a:off x="363542" y="1029894"/>
            <a:ext cx="153987" cy="527447"/>
          </a:xfrm>
          <a:prstGeom prst="rect">
            <a:avLst/>
          </a:prstGeom>
          <a:solidFill>
            <a:srgbClr val="FFF5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590946" y="248049"/>
            <a:ext cx="8475895" cy="563953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1" type="body"/>
          </p:nvPr>
        </p:nvSpPr>
        <p:spPr>
          <a:xfrm>
            <a:off x="590930" y="917590"/>
            <a:ext cx="41277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2986E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2986E2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2986E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2986E2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2986E2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5"/>
          <p:cNvSpPr txBox="1"/>
          <p:nvPr>
            <p:ph idx="2" type="body"/>
          </p:nvPr>
        </p:nvSpPr>
        <p:spPr>
          <a:xfrm>
            <a:off x="4798016" y="917590"/>
            <a:ext cx="4268817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spcBef>
                <a:spcPts val="560"/>
              </a:spcBef>
              <a:spcAft>
                <a:spcPts val="0"/>
              </a:spcAft>
              <a:buClr>
                <a:srgbClr val="2986E2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381000" lvl="1" marL="914400" marR="0" rtl="0" algn="l">
              <a:spcBef>
                <a:spcPts val="480"/>
              </a:spcBef>
              <a:spcAft>
                <a:spcPts val="0"/>
              </a:spcAft>
              <a:buClr>
                <a:srgbClr val="2986E2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rgbClr val="2986E2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2986E2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2986E2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/>
          <p:nvPr>
            <p:ph type="title"/>
          </p:nvPr>
        </p:nvSpPr>
        <p:spPr>
          <a:xfrm>
            <a:off x="762000" y="107536"/>
            <a:ext cx="7647214" cy="711308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7" name="Google Shape;47;p6"/>
          <p:cNvSpPr txBox="1"/>
          <p:nvPr>
            <p:ph idx="10" type="dt"/>
          </p:nvPr>
        </p:nvSpPr>
        <p:spPr>
          <a:xfrm>
            <a:off x="7620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Google Shape;48;p6"/>
          <p:cNvSpPr txBox="1"/>
          <p:nvPr>
            <p:ph idx="11" type="ftr"/>
          </p:nvPr>
        </p:nvSpPr>
        <p:spPr>
          <a:xfrm>
            <a:off x="3133725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" name="Google Shape;49;p6"/>
          <p:cNvSpPr txBox="1"/>
          <p:nvPr>
            <p:ph idx="12" type="sldNum"/>
          </p:nvPr>
        </p:nvSpPr>
        <p:spPr>
          <a:xfrm>
            <a:off x="6275388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Title Only">
  <p:cSld name="1_Title 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762000" y="906935"/>
            <a:ext cx="7647214" cy="13948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0" type="dt"/>
          </p:nvPr>
        </p:nvSpPr>
        <p:spPr>
          <a:xfrm>
            <a:off x="7620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1" type="ftr"/>
          </p:nvPr>
        </p:nvSpPr>
        <p:spPr>
          <a:xfrm>
            <a:off x="3133725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6275388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 txBox="1"/>
          <p:nvPr>
            <p:ph type="title"/>
          </p:nvPr>
        </p:nvSpPr>
        <p:spPr>
          <a:xfrm>
            <a:off x="762001" y="911634"/>
            <a:ext cx="3118990" cy="560716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8" name="Google Shape;58;p9"/>
          <p:cNvSpPr txBox="1"/>
          <p:nvPr>
            <p:ph idx="1" type="body"/>
          </p:nvPr>
        </p:nvSpPr>
        <p:spPr>
          <a:xfrm>
            <a:off x="4163786" y="911636"/>
            <a:ext cx="4245428" cy="368298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2986E2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2986E2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2986E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2986E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2986E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2" type="body"/>
          </p:nvPr>
        </p:nvSpPr>
        <p:spPr>
          <a:xfrm>
            <a:off x="762001" y="1472374"/>
            <a:ext cx="3118990" cy="312227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2986E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2986E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2986E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2986E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2986E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10" type="dt"/>
          </p:nvPr>
        </p:nvSpPr>
        <p:spPr>
          <a:xfrm>
            <a:off x="762000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11" type="ftr"/>
          </p:nvPr>
        </p:nvSpPr>
        <p:spPr>
          <a:xfrm>
            <a:off x="3133725" y="4767264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12" type="sldNum"/>
          </p:nvPr>
        </p:nvSpPr>
        <p:spPr>
          <a:xfrm>
            <a:off x="4543425" y="4767264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indent="0" lvl="6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indent="0" lvl="7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indent="0" lvl="8" marL="0" marR="0" rtl="0" algn="l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/>
          <p:nvPr>
            <p:ph type="title"/>
          </p:nvPr>
        </p:nvSpPr>
        <p:spPr>
          <a:xfrm>
            <a:off x="573292" y="3600451"/>
            <a:ext cx="8387696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5" name="Google Shape;65;p10"/>
          <p:cNvSpPr/>
          <p:nvPr>
            <p:ph idx="2" type="pic"/>
          </p:nvPr>
        </p:nvSpPr>
        <p:spPr>
          <a:xfrm>
            <a:off x="573292" y="88187"/>
            <a:ext cx="8387696" cy="345749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640"/>
              </a:spcBef>
              <a:spcAft>
                <a:spcPts val="0"/>
              </a:spcAft>
              <a:buClr>
                <a:srgbClr val="2986E2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rgbClr val="2986E2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rgbClr val="2986E2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rgbClr val="2986E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rgbClr val="2986E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573292" y="4025527"/>
            <a:ext cx="8387696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280"/>
              </a:spcBef>
              <a:spcAft>
                <a:spcPts val="0"/>
              </a:spcAft>
              <a:buClr>
                <a:srgbClr val="2986E2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228600" lvl="1" marL="914400" marR="0" rtl="0" algn="l">
              <a:spcBef>
                <a:spcPts val="240"/>
              </a:spcBef>
              <a:spcAft>
                <a:spcPts val="0"/>
              </a:spcAft>
              <a:buClr>
                <a:srgbClr val="2986E2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2986E2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228600" lvl="3" marL="1828800" marR="0" rtl="0" algn="l">
              <a:spcBef>
                <a:spcPts val="180"/>
              </a:spcBef>
              <a:spcAft>
                <a:spcPts val="0"/>
              </a:spcAft>
              <a:buClr>
                <a:srgbClr val="2986E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228600" lvl="4" marL="2286000" marR="0" rtl="0" algn="l">
              <a:spcBef>
                <a:spcPts val="180"/>
              </a:spcBef>
              <a:spcAft>
                <a:spcPts val="0"/>
              </a:spcAft>
              <a:buClr>
                <a:srgbClr val="2986E2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228600" lvl="5" marL="27432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588081" y="86916"/>
            <a:ext cx="8520655" cy="731044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0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588081" y="917974"/>
            <a:ext cx="8520655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rgbClr val="2986E2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rgbClr val="2986E2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rgbClr val="2986E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rgbClr val="2986E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rgbClr val="2986E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363542" y="6"/>
            <a:ext cx="153987" cy="728663"/>
          </a:xfrm>
          <a:prstGeom prst="rect">
            <a:avLst/>
          </a:prstGeom>
          <a:solidFill>
            <a:srgbClr val="2986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363542" y="728686"/>
            <a:ext cx="153987" cy="301229"/>
          </a:xfrm>
          <a:prstGeom prst="rect">
            <a:avLst/>
          </a:prstGeom>
          <a:solidFill>
            <a:srgbClr val="F2652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363542" y="1029894"/>
            <a:ext cx="153987" cy="527447"/>
          </a:xfrm>
          <a:prstGeom prst="rect">
            <a:avLst/>
          </a:prstGeom>
          <a:solidFill>
            <a:srgbClr val="FFF5B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MSKCC_logo_hor_pos_rgb_150.png" id="15" name="Google Shape;15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617990" y="4737993"/>
            <a:ext cx="1489053" cy="377148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cbioportal.org/" TargetMode="External"/><Relationship Id="rId4" Type="http://schemas.openxmlformats.org/officeDocument/2006/relationships/hyperlink" Target="https://cbioportal.mskcc.org/" TargetMode="External"/><Relationship Id="rId9" Type="http://schemas.openxmlformats.org/officeDocument/2006/relationships/image" Target="../media/image2.png"/><Relationship Id="rId5" Type="http://schemas.openxmlformats.org/officeDocument/2006/relationships/hyperlink" Target="https://bit.ly/mskportalworkshop-20191028" TargetMode="External"/><Relationship Id="rId6" Type="http://schemas.openxmlformats.org/officeDocument/2006/relationships/image" Target="../media/image7.png"/><Relationship Id="rId7" Type="http://schemas.openxmlformats.org/officeDocument/2006/relationships/hyperlink" Target="http://cbioportal.org/genie/" TargetMode="External"/><Relationship Id="rId8" Type="http://schemas.openxmlformats.org/officeDocument/2006/relationships/image" Target="../media/image3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9.png"/><Relationship Id="rId11" Type="http://schemas.openxmlformats.org/officeDocument/2006/relationships/image" Target="../media/image7.png"/><Relationship Id="rId10" Type="http://schemas.openxmlformats.org/officeDocument/2006/relationships/image" Target="../media/image2.png"/><Relationship Id="rId12" Type="http://schemas.openxmlformats.org/officeDocument/2006/relationships/image" Target="../media/image26.png"/><Relationship Id="rId9" Type="http://schemas.openxmlformats.org/officeDocument/2006/relationships/image" Target="../media/image34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15.png"/><Relationship Id="rId8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cBioPortal/cbioportal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2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35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35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5" Type="http://schemas.openxmlformats.org/officeDocument/2006/relationships/image" Target="../media/image35.png"/><Relationship Id="rId6" Type="http://schemas.openxmlformats.org/officeDocument/2006/relationships/image" Target="../media/image7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23.png"/><Relationship Id="rId11" Type="http://schemas.openxmlformats.org/officeDocument/2006/relationships/image" Target="../media/image20.png"/><Relationship Id="rId10" Type="http://schemas.openxmlformats.org/officeDocument/2006/relationships/image" Target="../media/image19.png"/><Relationship Id="rId9" Type="http://schemas.openxmlformats.org/officeDocument/2006/relationships/image" Target="../media/image24.png"/><Relationship Id="rId5" Type="http://schemas.openxmlformats.org/officeDocument/2006/relationships/image" Target="../media/image35.png"/><Relationship Id="rId6" Type="http://schemas.openxmlformats.org/officeDocument/2006/relationships/image" Target="../media/image7.png"/><Relationship Id="rId7" Type="http://schemas.openxmlformats.org/officeDocument/2006/relationships/image" Target="../media/image18.png"/><Relationship Id="rId8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cbioportal.org/tutorials" TargetMode="External"/><Relationship Id="rId4" Type="http://schemas.openxmlformats.org/officeDocument/2006/relationships/hyperlink" Target="https://bit.ly/mskportalworkshop-20191028" TargetMode="External"/><Relationship Id="rId11" Type="http://schemas.openxmlformats.org/officeDocument/2006/relationships/image" Target="../media/image27.png"/><Relationship Id="rId10" Type="http://schemas.openxmlformats.org/officeDocument/2006/relationships/image" Target="../media/image31.png"/><Relationship Id="rId12" Type="http://schemas.openxmlformats.org/officeDocument/2006/relationships/image" Target="../media/image29.png"/><Relationship Id="rId9" Type="http://schemas.openxmlformats.org/officeDocument/2006/relationships/image" Target="../media/image7.png"/><Relationship Id="rId5" Type="http://schemas.openxmlformats.org/officeDocument/2006/relationships/image" Target="../media/image28.png"/><Relationship Id="rId6" Type="http://schemas.openxmlformats.org/officeDocument/2006/relationships/image" Target="../media/image32.png"/><Relationship Id="rId7" Type="http://schemas.openxmlformats.org/officeDocument/2006/relationships/image" Target="../media/image25.png"/><Relationship Id="rId8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/>
          <p:nvPr>
            <p:ph type="ctrTitle"/>
          </p:nvPr>
        </p:nvSpPr>
        <p:spPr>
          <a:xfrm>
            <a:off x="725495" y="1233226"/>
            <a:ext cx="8418505" cy="110251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The cBioPortal for Cancer Genomics</a:t>
            </a:r>
            <a:br>
              <a:rPr b="1" i="0" lang="en-US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</a:br>
            <a:endParaRPr b="0" i="0" sz="20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3" name="Google Shape;73;p11"/>
          <p:cNvSpPr txBox="1"/>
          <p:nvPr/>
        </p:nvSpPr>
        <p:spPr>
          <a:xfrm>
            <a:off x="725487" y="2752312"/>
            <a:ext cx="7683500" cy="1401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86E2"/>
              </a:buClr>
              <a:buSzPts val="2247"/>
              <a:buFont typeface="Arial"/>
              <a:buNone/>
            </a:pPr>
            <a:r>
              <a:rPr b="1" lang="en-US" sz="2247">
                <a:latin typeface="Corbel"/>
                <a:ea typeface="Corbel"/>
                <a:cs typeface="Corbel"/>
                <a:sym typeface="Corbel"/>
              </a:rPr>
              <a:t>Ino de Bruijn, </a:t>
            </a:r>
            <a:r>
              <a:rPr b="1" lang="en-US" sz="2247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JJ Gao</a:t>
            </a:r>
            <a:br>
              <a:rPr b="1" i="0" lang="en-US" sz="2247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</a:br>
            <a:endParaRPr b="1" i="0" sz="1317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Clr>
                <a:srgbClr val="2986E2"/>
              </a:buClr>
              <a:buSzPts val="1704"/>
              <a:buFont typeface="Arial"/>
              <a:buNone/>
            </a:pPr>
            <a:r>
              <a:rPr b="0" i="0" lang="en-US" sz="1704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Knowledge Systems Group</a:t>
            </a:r>
            <a:endParaRPr b="0" i="0" sz="1472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Clr>
                <a:srgbClr val="2986E2"/>
              </a:buClr>
              <a:buSzPts val="1704"/>
              <a:buFont typeface="Arial"/>
              <a:buNone/>
            </a:pPr>
            <a:r>
              <a:rPr b="0" i="0" lang="en-US" sz="1704" u="none" cap="none" strike="noStrike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Kravis Center for Molecular Oncology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279"/>
              </a:spcBef>
              <a:spcAft>
                <a:spcPts val="0"/>
              </a:spcAft>
              <a:buClr>
                <a:srgbClr val="2986E2"/>
              </a:buClr>
              <a:buSzPts val="1395"/>
              <a:buFont typeface="Arial"/>
              <a:buNone/>
            </a:pPr>
            <a:r>
              <a:t/>
            </a:r>
            <a:endParaRPr b="0" i="0" sz="1395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279"/>
              </a:spcBef>
              <a:spcAft>
                <a:spcPts val="0"/>
              </a:spcAft>
              <a:buClr>
                <a:srgbClr val="2986E2"/>
              </a:buClr>
              <a:buSzPts val="1395"/>
              <a:buFont typeface="Arial"/>
              <a:buNone/>
            </a:pPr>
            <a:r>
              <a:t/>
            </a:r>
            <a:endParaRPr b="0" i="0" sz="1395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341"/>
              </a:spcBef>
              <a:spcAft>
                <a:spcPts val="0"/>
              </a:spcAft>
              <a:buClr>
                <a:srgbClr val="2986E2"/>
              </a:buClr>
              <a:buSzPts val="1705"/>
              <a:buFont typeface="Arial"/>
              <a:buNone/>
            </a:pPr>
            <a:r>
              <a:t/>
            </a:r>
            <a:endParaRPr b="0" i="0" sz="1704" u="none" cap="none" strike="noStrike">
              <a:solidFill>
                <a:srgbClr val="000000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4" name="Google Shape;7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5487" y="448512"/>
            <a:ext cx="2671927" cy="870469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1"/>
          <p:cNvSpPr/>
          <p:nvPr/>
        </p:nvSpPr>
        <p:spPr>
          <a:xfrm>
            <a:off x="7075464" y="4484160"/>
            <a:ext cx="2068536" cy="6593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0"/>
          <p:cNvSpPr txBox="1"/>
          <p:nvPr/>
        </p:nvSpPr>
        <p:spPr>
          <a:xfrm>
            <a:off x="1155770" y="430530"/>
            <a:ext cx="6924564" cy="28777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Live Demo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https://www.cbioportal.org/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https://cbioportal.mskcc.org/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https://bit.ly/mskportalworkshop-20191028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06771" y="4675868"/>
            <a:ext cx="1536613" cy="45854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0"/>
          <p:cNvSpPr txBox="1"/>
          <p:nvPr/>
        </p:nvSpPr>
        <p:spPr>
          <a:xfrm>
            <a:off x="74137" y="3823492"/>
            <a:ext cx="587002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Also available: </a:t>
            </a:r>
            <a:r>
              <a:rPr b="1" i="1" lang="en-US" sz="2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http://cbioportal.org/genie/</a:t>
            </a:r>
            <a:endParaRPr b="1"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&gt;70,000 samples from </a:t>
            </a:r>
            <a:r>
              <a:rPr b="1"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b="1" i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institutions</a:t>
            </a:r>
            <a:endParaRPr b="1" i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75308" y="3922444"/>
            <a:ext cx="3058024" cy="609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0450" y="107513"/>
            <a:ext cx="659218" cy="645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6862" y="2552559"/>
            <a:ext cx="2502120" cy="2174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1" name="Google Shape;8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3342" y="1797700"/>
            <a:ext cx="4450397" cy="139118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2" name="Google Shape;82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37178" y="1755658"/>
            <a:ext cx="3849327" cy="89345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83" name="Google Shape;83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14134" y="649376"/>
            <a:ext cx="1079608" cy="579796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/>
          <p:nvPr/>
        </p:nvSpPr>
        <p:spPr>
          <a:xfrm>
            <a:off x="1119420" y="1268561"/>
            <a:ext cx="106952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Tumor DNA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127823" y="673651"/>
            <a:ext cx="838900" cy="588263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2"/>
          <p:cNvSpPr txBox="1"/>
          <p:nvPr/>
        </p:nvSpPr>
        <p:spPr>
          <a:xfrm>
            <a:off x="2888933" y="1232438"/>
            <a:ext cx="138251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DNA sequencer, </a:t>
            </a:r>
            <a:b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microarrays …</a:t>
            </a:r>
            <a:endParaRPr b="1"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2"/>
          <p:cNvSpPr txBox="1"/>
          <p:nvPr/>
        </p:nvSpPr>
        <p:spPr>
          <a:xfrm>
            <a:off x="4597943" y="1223161"/>
            <a:ext cx="1574232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Tumor and normal</a:t>
            </a:r>
            <a:b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sequences</a:t>
            </a:r>
            <a:endParaRPr/>
          </a:p>
        </p:txBody>
      </p:sp>
      <p:cxnSp>
        <p:nvCxnSpPr>
          <p:cNvPr id="88" name="Google Shape;88;p12"/>
          <p:cNvCxnSpPr/>
          <p:nvPr/>
        </p:nvCxnSpPr>
        <p:spPr>
          <a:xfrm>
            <a:off x="2208720" y="963673"/>
            <a:ext cx="778711" cy="0"/>
          </a:xfrm>
          <a:prstGeom prst="straightConnector1">
            <a:avLst/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89" name="Google Shape;89;p12"/>
          <p:cNvCxnSpPr/>
          <p:nvPr/>
        </p:nvCxnSpPr>
        <p:spPr>
          <a:xfrm>
            <a:off x="4077705" y="963673"/>
            <a:ext cx="778711" cy="0"/>
          </a:xfrm>
          <a:prstGeom prst="straightConnector1">
            <a:avLst/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cxnSp>
        <p:nvCxnSpPr>
          <p:cNvPr id="90" name="Google Shape;90;p12"/>
          <p:cNvCxnSpPr/>
          <p:nvPr/>
        </p:nvCxnSpPr>
        <p:spPr>
          <a:xfrm>
            <a:off x="6152456" y="963673"/>
            <a:ext cx="778711" cy="0"/>
          </a:xfrm>
          <a:prstGeom prst="straightConnector1">
            <a:avLst/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  <p:pic>
        <p:nvPicPr>
          <p:cNvPr id="91" name="Google Shape;91;p12"/>
          <p:cNvPicPr preferRelativeResize="0"/>
          <p:nvPr/>
        </p:nvPicPr>
        <p:blipFill rotWithShape="1">
          <a:blip r:embed="rId8">
            <a:alphaModFix/>
          </a:blip>
          <a:srcRect b="9907" l="7266" r="4000" t="48200"/>
          <a:stretch/>
        </p:blipFill>
        <p:spPr>
          <a:xfrm>
            <a:off x="4998322" y="982339"/>
            <a:ext cx="743760" cy="208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2"/>
          <p:cNvPicPr preferRelativeResize="0"/>
          <p:nvPr/>
        </p:nvPicPr>
        <p:blipFill rotWithShape="1">
          <a:blip r:embed="rId8">
            <a:alphaModFix/>
          </a:blip>
          <a:srcRect b="9907" l="7266" r="4000" t="48200"/>
          <a:stretch/>
        </p:blipFill>
        <p:spPr>
          <a:xfrm>
            <a:off x="4998322" y="738154"/>
            <a:ext cx="743760" cy="20884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/>
          <p:nvPr/>
        </p:nvSpPr>
        <p:spPr>
          <a:xfrm>
            <a:off x="7672333" y="1360705"/>
            <a:ext cx="537339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Data</a:t>
            </a:r>
            <a:endParaRPr b="1" sz="14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" name="Google Shape;94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123201" y="609808"/>
            <a:ext cx="1175968" cy="555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75603" y="724108"/>
            <a:ext cx="1175968" cy="55548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28003" y="838408"/>
            <a:ext cx="1175968" cy="55548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2"/>
          <p:cNvSpPr txBox="1"/>
          <p:nvPr/>
        </p:nvSpPr>
        <p:spPr>
          <a:xfrm>
            <a:off x="94166" y="4752032"/>
            <a:ext cx="632788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Intuitive interface, quick response time, reduction of complexity</a:t>
            </a:r>
            <a:endParaRPr b="1"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" name="Google Shape;98;p12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1042" y="1418"/>
            <a:ext cx="518990" cy="508407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2"/>
          <p:cNvSpPr txBox="1"/>
          <p:nvPr/>
        </p:nvSpPr>
        <p:spPr>
          <a:xfrm>
            <a:off x="535060" y="17759"/>
            <a:ext cx="8638753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cBioPortal for Cancer Genomics: Data to knowledge / the last mile</a:t>
            </a:r>
            <a:endParaRPr b="1"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1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606771" y="4675868"/>
            <a:ext cx="1536613" cy="458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2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518080" y="2699147"/>
            <a:ext cx="5195478" cy="2037649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/>
          <p:nvPr/>
        </p:nvSpPr>
        <p:spPr>
          <a:xfrm>
            <a:off x="693818" y="534706"/>
            <a:ext cx="419267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https://github.com/cBioPortal/cbioportal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3"/>
          <p:cNvSpPr txBox="1"/>
          <p:nvPr/>
        </p:nvSpPr>
        <p:spPr>
          <a:xfrm>
            <a:off x="646340" y="992904"/>
            <a:ext cx="7663406" cy="3754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Licensed under the AGPL license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Free to download and use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Modifications welcome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is now developed and maintained by multiple institutions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MSK, DFCI, Princess Margaret, CHOP, Cornell, The Hyve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Thousands of users at cbioportal.org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cBioPortal is installed at dozens of institutions and companies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Commercial support is available from The Hyve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8" name="Google Shape;10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87148" y="62630"/>
            <a:ext cx="1061866" cy="1061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78465" y="133914"/>
            <a:ext cx="1020383" cy="1020383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3"/>
          <p:cNvSpPr txBox="1"/>
          <p:nvPr/>
        </p:nvSpPr>
        <p:spPr>
          <a:xfrm>
            <a:off x="683313" y="74960"/>
            <a:ext cx="6076303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cBioPortal is open source software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1" name="Google Shape;111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06771" y="4675868"/>
            <a:ext cx="1536613" cy="458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6096" y="2939706"/>
            <a:ext cx="2518551" cy="216768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4"/>
          <p:cNvSpPr txBox="1"/>
          <p:nvPr/>
        </p:nvSpPr>
        <p:spPr>
          <a:xfrm>
            <a:off x="683313" y="27488"/>
            <a:ext cx="2621631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cBioPortal use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14"/>
          <p:cNvSpPr txBox="1"/>
          <p:nvPr/>
        </p:nvSpPr>
        <p:spPr>
          <a:xfrm>
            <a:off x="242398" y="3942465"/>
            <a:ext cx="4306187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AACR Project GENIE instance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private SU2C, BCRF PDX, TCGA, POETIC, …</a:t>
            </a:r>
            <a:endParaRPr i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14"/>
          <p:cNvSpPr txBox="1"/>
          <p:nvPr/>
        </p:nvSpPr>
        <p:spPr>
          <a:xfrm>
            <a:off x="3001319" y="4770223"/>
            <a:ext cx="189945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instances →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76097" y="193640"/>
            <a:ext cx="4140434" cy="2663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22682" y="2939707"/>
            <a:ext cx="1528063" cy="2170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76097" y="2434458"/>
            <a:ext cx="1580436" cy="803439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3" name="Google Shape;123;p14"/>
          <p:cNvSpPr txBox="1"/>
          <p:nvPr/>
        </p:nvSpPr>
        <p:spPr>
          <a:xfrm>
            <a:off x="115475" y="1548850"/>
            <a:ext cx="33492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~4,000 daily visits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4"/>
          <p:cNvSpPr txBox="1"/>
          <p:nvPr/>
        </p:nvSpPr>
        <p:spPr>
          <a:xfrm>
            <a:off x="2779600" y="1548850"/>
            <a:ext cx="3349200" cy="6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&gt;4,000 citations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" name="Google Shape;125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2083272"/>
            <a:ext cx="2299250" cy="1639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19875" y="2083275"/>
            <a:ext cx="2069295" cy="163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/>
          <p:nvPr/>
        </p:nvSpPr>
        <p:spPr>
          <a:xfrm>
            <a:off x="6784875" y="5210243"/>
            <a:ext cx="45720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Cerami, et al. </a:t>
            </a: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Cancer Discovery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Gao, et al. </a:t>
            </a:r>
            <a:r>
              <a:rPr b="0" i="1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Science Singling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/>
          <p:nvPr/>
        </p:nvSpPr>
        <p:spPr>
          <a:xfrm>
            <a:off x="3666996" y="759519"/>
            <a:ext cx="1987208" cy="282015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5"/>
          <p:cNvSpPr/>
          <p:nvPr/>
        </p:nvSpPr>
        <p:spPr>
          <a:xfrm>
            <a:off x="1014367" y="1437278"/>
            <a:ext cx="1310507" cy="43408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Clinical</a:t>
            </a:r>
            <a:b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MSK-IMPACT</a:t>
            </a:r>
            <a:endParaRPr/>
          </a:p>
        </p:txBody>
      </p:sp>
      <p:sp>
        <p:nvSpPr>
          <p:cNvPr id="134" name="Google Shape;134;p15"/>
          <p:cNvSpPr/>
          <p:nvPr/>
        </p:nvSpPr>
        <p:spPr>
          <a:xfrm>
            <a:off x="2511897" y="1505566"/>
            <a:ext cx="994541" cy="2666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 cap="flat" cmpd="sng" w="9525">
            <a:solidFill>
              <a:srgbClr val="2382E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5"/>
          <p:cNvSpPr txBox="1"/>
          <p:nvPr/>
        </p:nvSpPr>
        <p:spPr>
          <a:xfrm rot="-5400000">
            <a:off x="-27184" y="1962088"/>
            <a:ext cx="15209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Genomic data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5"/>
          <p:cNvSpPr/>
          <p:nvPr/>
        </p:nvSpPr>
        <p:spPr>
          <a:xfrm>
            <a:off x="1014367" y="915404"/>
            <a:ext cx="1303423" cy="43408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CMO Research</a:t>
            </a:r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2511897" y="992091"/>
            <a:ext cx="994541" cy="2666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 cap="flat" cmpd="sng" w="9525">
            <a:solidFill>
              <a:srgbClr val="2382E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5"/>
          <p:cNvSpPr/>
          <p:nvPr/>
        </p:nvSpPr>
        <p:spPr>
          <a:xfrm>
            <a:off x="548632" y="42512"/>
            <a:ext cx="8595368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cBioPortal at MSK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15"/>
          <p:cNvSpPr/>
          <p:nvPr/>
        </p:nvSpPr>
        <p:spPr>
          <a:xfrm>
            <a:off x="1014367" y="1967341"/>
            <a:ext cx="1303423" cy="43408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Foundation</a:t>
            </a:r>
            <a:b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Medicine</a:t>
            </a:r>
            <a:endParaRPr/>
          </a:p>
        </p:txBody>
      </p:sp>
      <p:sp>
        <p:nvSpPr>
          <p:cNvPr id="140" name="Google Shape;140;p15"/>
          <p:cNvSpPr/>
          <p:nvPr/>
        </p:nvSpPr>
        <p:spPr>
          <a:xfrm>
            <a:off x="2511897" y="2044739"/>
            <a:ext cx="994541" cy="2666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 cap="flat" cmpd="sng" w="9525">
            <a:solidFill>
              <a:srgbClr val="2382E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5"/>
          <p:cNvSpPr/>
          <p:nvPr/>
        </p:nvSpPr>
        <p:spPr>
          <a:xfrm>
            <a:off x="1010825" y="2489339"/>
            <a:ext cx="1310507" cy="43408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TCGA, ICGC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15"/>
          <p:cNvSpPr/>
          <p:nvPr/>
        </p:nvSpPr>
        <p:spPr>
          <a:xfrm>
            <a:off x="1014367" y="3007361"/>
            <a:ext cx="1303423" cy="43408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Other public data</a:t>
            </a:r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2511897" y="2572106"/>
            <a:ext cx="994541" cy="2666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 cap="flat" cmpd="sng" w="9525">
            <a:solidFill>
              <a:srgbClr val="2382E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5"/>
          <p:cNvSpPr/>
          <p:nvPr/>
        </p:nvSpPr>
        <p:spPr>
          <a:xfrm>
            <a:off x="2511897" y="3084050"/>
            <a:ext cx="994541" cy="2666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 cap="flat" cmpd="sng" w="9525">
            <a:solidFill>
              <a:srgbClr val="2382E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8069" y="1269093"/>
            <a:ext cx="659218" cy="64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5"/>
          <p:cNvSpPr txBox="1"/>
          <p:nvPr/>
        </p:nvSpPr>
        <p:spPr>
          <a:xfrm>
            <a:off x="3922599" y="805668"/>
            <a:ext cx="14999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cBioPortal</a:t>
            </a:r>
            <a:endParaRPr/>
          </a:p>
        </p:txBody>
      </p:sp>
      <p:pic>
        <p:nvPicPr>
          <p:cNvPr id="147" name="Google Shape;147;p15"/>
          <p:cNvPicPr preferRelativeResize="0"/>
          <p:nvPr/>
        </p:nvPicPr>
        <p:blipFill rotWithShape="1">
          <a:blip r:embed="rId4">
            <a:alphaModFix/>
          </a:blip>
          <a:srcRect b="15940" l="0" r="0" t="24771"/>
          <a:stretch/>
        </p:blipFill>
        <p:spPr>
          <a:xfrm>
            <a:off x="3896277" y="2996322"/>
            <a:ext cx="1533849" cy="430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09235" y="2007198"/>
            <a:ext cx="1482952" cy="85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06771" y="4675868"/>
            <a:ext cx="1536613" cy="458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6"/>
          <p:cNvSpPr/>
          <p:nvPr/>
        </p:nvSpPr>
        <p:spPr>
          <a:xfrm>
            <a:off x="3666996" y="759519"/>
            <a:ext cx="1987208" cy="282015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6"/>
          <p:cNvSpPr/>
          <p:nvPr/>
        </p:nvSpPr>
        <p:spPr>
          <a:xfrm>
            <a:off x="1014367" y="1437278"/>
            <a:ext cx="1310507" cy="43408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Clinical</a:t>
            </a:r>
            <a:b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MSK-IMPACT</a:t>
            </a:r>
            <a:endParaRPr/>
          </a:p>
        </p:txBody>
      </p:sp>
      <p:sp>
        <p:nvSpPr>
          <p:cNvPr id="156" name="Google Shape;156;p16"/>
          <p:cNvSpPr/>
          <p:nvPr/>
        </p:nvSpPr>
        <p:spPr>
          <a:xfrm>
            <a:off x="2511897" y="1505566"/>
            <a:ext cx="994541" cy="2666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 cap="flat" cmpd="sng" w="9525">
            <a:solidFill>
              <a:srgbClr val="2382E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6"/>
          <p:cNvSpPr txBox="1"/>
          <p:nvPr/>
        </p:nvSpPr>
        <p:spPr>
          <a:xfrm rot="-5400000">
            <a:off x="-27184" y="1962088"/>
            <a:ext cx="15209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Genomic data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6"/>
          <p:cNvSpPr/>
          <p:nvPr/>
        </p:nvSpPr>
        <p:spPr>
          <a:xfrm>
            <a:off x="1014367" y="915404"/>
            <a:ext cx="1303423" cy="43408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CMO Research</a:t>
            </a:r>
            <a:endParaRPr/>
          </a:p>
        </p:txBody>
      </p:sp>
      <p:sp>
        <p:nvSpPr>
          <p:cNvPr id="159" name="Google Shape;159;p16"/>
          <p:cNvSpPr/>
          <p:nvPr/>
        </p:nvSpPr>
        <p:spPr>
          <a:xfrm>
            <a:off x="2511897" y="992091"/>
            <a:ext cx="994541" cy="2666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 cap="flat" cmpd="sng" w="9525">
            <a:solidFill>
              <a:srgbClr val="2382E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6"/>
          <p:cNvSpPr/>
          <p:nvPr/>
        </p:nvSpPr>
        <p:spPr>
          <a:xfrm>
            <a:off x="548632" y="42512"/>
            <a:ext cx="8595368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cBioPortal at MSK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6"/>
          <p:cNvSpPr/>
          <p:nvPr/>
        </p:nvSpPr>
        <p:spPr>
          <a:xfrm>
            <a:off x="1014367" y="1967341"/>
            <a:ext cx="1303423" cy="43408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Foundation</a:t>
            </a:r>
            <a:b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Medicine</a:t>
            </a:r>
            <a:endParaRPr/>
          </a:p>
        </p:txBody>
      </p:sp>
      <p:sp>
        <p:nvSpPr>
          <p:cNvPr id="162" name="Google Shape;162;p16"/>
          <p:cNvSpPr/>
          <p:nvPr/>
        </p:nvSpPr>
        <p:spPr>
          <a:xfrm>
            <a:off x="2511897" y="2044739"/>
            <a:ext cx="994541" cy="2666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 cap="flat" cmpd="sng" w="9525">
            <a:solidFill>
              <a:srgbClr val="2382E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6"/>
          <p:cNvSpPr/>
          <p:nvPr/>
        </p:nvSpPr>
        <p:spPr>
          <a:xfrm>
            <a:off x="1010825" y="2489339"/>
            <a:ext cx="1310507" cy="43408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TCGA, ICGC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6"/>
          <p:cNvSpPr/>
          <p:nvPr/>
        </p:nvSpPr>
        <p:spPr>
          <a:xfrm>
            <a:off x="1014367" y="3007361"/>
            <a:ext cx="1303423" cy="43408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Other public data</a:t>
            </a:r>
            <a:endParaRPr/>
          </a:p>
        </p:txBody>
      </p:sp>
      <p:sp>
        <p:nvSpPr>
          <p:cNvPr id="165" name="Google Shape;165;p16"/>
          <p:cNvSpPr/>
          <p:nvPr/>
        </p:nvSpPr>
        <p:spPr>
          <a:xfrm>
            <a:off x="2511897" y="2572106"/>
            <a:ext cx="994541" cy="2666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 cap="flat" cmpd="sng" w="9525">
            <a:solidFill>
              <a:srgbClr val="2382E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6"/>
          <p:cNvSpPr/>
          <p:nvPr/>
        </p:nvSpPr>
        <p:spPr>
          <a:xfrm>
            <a:off x="2511897" y="3084050"/>
            <a:ext cx="994541" cy="2666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 cap="flat" cmpd="sng" w="9525">
            <a:solidFill>
              <a:srgbClr val="2382E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" name="Google Shape;16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8069" y="1269093"/>
            <a:ext cx="659218" cy="64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6"/>
          <p:cNvSpPr txBox="1"/>
          <p:nvPr/>
        </p:nvSpPr>
        <p:spPr>
          <a:xfrm>
            <a:off x="3922599" y="805668"/>
            <a:ext cx="14999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cBioPortal</a:t>
            </a:r>
            <a:endParaRPr/>
          </a:p>
        </p:txBody>
      </p:sp>
      <p:pic>
        <p:nvPicPr>
          <p:cNvPr id="169" name="Google Shape;169;p16"/>
          <p:cNvPicPr preferRelativeResize="0"/>
          <p:nvPr/>
        </p:nvPicPr>
        <p:blipFill rotWithShape="1">
          <a:blip r:embed="rId4">
            <a:alphaModFix/>
          </a:blip>
          <a:srcRect b="15940" l="0" r="0" t="24771"/>
          <a:stretch/>
        </p:blipFill>
        <p:spPr>
          <a:xfrm>
            <a:off x="3896277" y="2996322"/>
            <a:ext cx="1533849" cy="430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09235" y="2007198"/>
            <a:ext cx="1482952" cy="85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06771" y="4675868"/>
            <a:ext cx="1536613" cy="45854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16"/>
          <p:cNvSpPr txBox="1"/>
          <p:nvPr/>
        </p:nvSpPr>
        <p:spPr>
          <a:xfrm>
            <a:off x="2571427" y="735783"/>
            <a:ext cx="8272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12,000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6"/>
          <p:cNvSpPr txBox="1"/>
          <p:nvPr/>
        </p:nvSpPr>
        <p:spPr>
          <a:xfrm>
            <a:off x="2564425" y="1249075"/>
            <a:ext cx="994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,000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6"/>
          <p:cNvSpPr txBox="1"/>
          <p:nvPr/>
        </p:nvSpPr>
        <p:spPr>
          <a:xfrm>
            <a:off x="2651717" y="1782675"/>
            <a:ext cx="65264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2000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6"/>
          <p:cNvSpPr txBox="1"/>
          <p:nvPr/>
        </p:nvSpPr>
        <p:spPr>
          <a:xfrm>
            <a:off x="2564422" y="2312419"/>
            <a:ext cx="8272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10,000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6"/>
          <p:cNvSpPr txBox="1"/>
          <p:nvPr/>
        </p:nvSpPr>
        <p:spPr>
          <a:xfrm>
            <a:off x="2564422" y="2834151"/>
            <a:ext cx="82723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13,000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/>
          <p:nvPr/>
        </p:nvSpPr>
        <p:spPr>
          <a:xfrm>
            <a:off x="3666996" y="759519"/>
            <a:ext cx="1987208" cy="282015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7"/>
          <p:cNvSpPr/>
          <p:nvPr/>
        </p:nvSpPr>
        <p:spPr>
          <a:xfrm>
            <a:off x="1014367" y="1437278"/>
            <a:ext cx="1310507" cy="43408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Clinical</a:t>
            </a:r>
            <a:b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MSK-IMPACT</a:t>
            </a:r>
            <a:endParaRPr/>
          </a:p>
        </p:txBody>
      </p:sp>
      <p:sp>
        <p:nvSpPr>
          <p:cNvPr id="183" name="Google Shape;183;p17"/>
          <p:cNvSpPr/>
          <p:nvPr/>
        </p:nvSpPr>
        <p:spPr>
          <a:xfrm>
            <a:off x="2511897" y="1505566"/>
            <a:ext cx="994541" cy="2666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 cap="flat" cmpd="sng" w="9525">
            <a:solidFill>
              <a:srgbClr val="2382E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 txBox="1"/>
          <p:nvPr/>
        </p:nvSpPr>
        <p:spPr>
          <a:xfrm rot="-5400000">
            <a:off x="-27184" y="1962088"/>
            <a:ext cx="15209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Genomic data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/>
          <p:nvPr/>
        </p:nvSpPr>
        <p:spPr>
          <a:xfrm>
            <a:off x="1014367" y="915404"/>
            <a:ext cx="1303423" cy="43408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CMO Research</a:t>
            </a:r>
            <a:endParaRPr/>
          </a:p>
        </p:txBody>
      </p:sp>
      <p:sp>
        <p:nvSpPr>
          <p:cNvPr id="186" name="Google Shape;186;p17"/>
          <p:cNvSpPr/>
          <p:nvPr/>
        </p:nvSpPr>
        <p:spPr>
          <a:xfrm>
            <a:off x="2511897" y="992091"/>
            <a:ext cx="994541" cy="2666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 cap="flat" cmpd="sng" w="9525">
            <a:solidFill>
              <a:srgbClr val="2382E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7"/>
          <p:cNvSpPr/>
          <p:nvPr/>
        </p:nvSpPr>
        <p:spPr>
          <a:xfrm>
            <a:off x="1014367" y="1967341"/>
            <a:ext cx="1303423" cy="43408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Foundation</a:t>
            </a:r>
            <a:b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Medicine</a:t>
            </a:r>
            <a:endParaRPr/>
          </a:p>
        </p:txBody>
      </p:sp>
      <p:sp>
        <p:nvSpPr>
          <p:cNvPr id="188" name="Google Shape;188;p17"/>
          <p:cNvSpPr/>
          <p:nvPr/>
        </p:nvSpPr>
        <p:spPr>
          <a:xfrm>
            <a:off x="2511897" y="2044739"/>
            <a:ext cx="994541" cy="2666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 cap="flat" cmpd="sng" w="9525">
            <a:solidFill>
              <a:srgbClr val="2382E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7"/>
          <p:cNvSpPr/>
          <p:nvPr/>
        </p:nvSpPr>
        <p:spPr>
          <a:xfrm>
            <a:off x="1010825" y="2489339"/>
            <a:ext cx="1310507" cy="43408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TCGA, ICGC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7"/>
          <p:cNvSpPr/>
          <p:nvPr/>
        </p:nvSpPr>
        <p:spPr>
          <a:xfrm>
            <a:off x="1014367" y="3007361"/>
            <a:ext cx="1303423" cy="43408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Other public data</a:t>
            </a:r>
            <a:endParaRPr/>
          </a:p>
        </p:txBody>
      </p:sp>
      <p:sp>
        <p:nvSpPr>
          <p:cNvPr id="191" name="Google Shape;191;p17"/>
          <p:cNvSpPr/>
          <p:nvPr/>
        </p:nvSpPr>
        <p:spPr>
          <a:xfrm>
            <a:off x="2511897" y="2572106"/>
            <a:ext cx="994541" cy="2666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 cap="flat" cmpd="sng" w="9525">
            <a:solidFill>
              <a:srgbClr val="2382E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7"/>
          <p:cNvSpPr/>
          <p:nvPr/>
        </p:nvSpPr>
        <p:spPr>
          <a:xfrm>
            <a:off x="2511897" y="3084050"/>
            <a:ext cx="994541" cy="2666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 cap="flat" cmpd="sng" w="9525">
            <a:solidFill>
              <a:srgbClr val="2382E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7"/>
          <p:cNvSpPr/>
          <p:nvPr/>
        </p:nvSpPr>
        <p:spPr>
          <a:xfrm>
            <a:off x="3228516" y="3990619"/>
            <a:ext cx="2801212" cy="93021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7"/>
          <p:cNvSpPr txBox="1"/>
          <p:nvPr/>
        </p:nvSpPr>
        <p:spPr>
          <a:xfrm>
            <a:off x="3666996" y="3992152"/>
            <a:ext cx="19872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MSK clinical data</a:t>
            </a:r>
            <a:endParaRPr/>
          </a:p>
        </p:txBody>
      </p:sp>
      <p:sp>
        <p:nvSpPr>
          <p:cNvPr id="195" name="Google Shape;195;p17"/>
          <p:cNvSpPr/>
          <p:nvPr/>
        </p:nvSpPr>
        <p:spPr>
          <a:xfrm rot="-5400000">
            <a:off x="4546709" y="3599811"/>
            <a:ext cx="227786" cy="35555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 cap="flat" cmpd="sng" w="9525">
            <a:solidFill>
              <a:srgbClr val="2382E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6" name="Google Shape;19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8069" y="1269093"/>
            <a:ext cx="659218" cy="645776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7"/>
          <p:cNvSpPr txBox="1"/>
          <p:nvPr/>
        </p:nvSpPr>
        <p:spPr>
          <a:xfrm>
            <a:off x="3922599" y="805668"/>
            <a:ext cx="14999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cBioPortal</a:t>
            </a:r>
            <a:endParaRPr/>
          </a:p>
        </p:txBody>
      </p:sp>
      <p:pic>
        <p:nvPicPr>
          <p:cNvPr id="198" name="Google Shape;198;p17"/>
          <p:cNvPicPr preferRelativeResize="0"/>
          <p:nvPr/>
        </p:nvPicPr>
        <p:blipFill rotWithShape="1">
          <a:blip r:embed="rId4">
            <a:alphaModFix/>
          </a:blip>
          <a:srcRect b="15940" l="0" r="0" t="24771"/>
          <a:stretch/>
        </p:blipFill>
        <p:spPr>
          <a:xfrm>
            <a:off x="3896277" y="2996322"/>
            <a:ext cx="1533849" cy="430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09235" y="2007198"/>
            <a:ext cx="1482952" cy="85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06771" y="4675868"/>
            <a:ext cx="1536613" cy="458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17"/>
          <p:cNvPicPr preferRelativeResize="0"/>
          <p:nvPr/>
        </p:nvPicPr>
        <p:blipFill rotWithShape="1">
          <a:blip r:embed="rId7">
            <a:alphaModFix/>
          </a:blip>
          <a:srcRect b="14561" l="0" r="0" t="13395"/>
          <a:stretch/>
        </p:blipFill>
        <p:spPr>
          <a:xfrm>
            <a:off x="4814642" y="4331696"/>
            <a:ext cx="1106798" cy="299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304472" y="4299902"/>
            <a:ext cx="1171402" cy="33058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7"/>
          <p:cNvSpPr txBox="1"/>
          <p:nvPr/>
        </p:nvSpPr>
        <p:spPr>
          <a:xfrm>
            <a:off x="3985566" y="4549176"/>
            <a:ext cx="11878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CRDB</a:t>
            </a:r>
            <a:endParaRPr/>
          </a:p>
        </p:txBody>
      </p:sp>
      <p:sp>
        <p:nvSpPr>
          <p:cNvPr id="204" name="Google Shape;204;p17"/>
          <p:cNvSpPr/>
          <p:nvPr/>
        </p:nvSpPr>
        <p:spPr>
          <a:xfrm>
            <a:off x="548632" y="42512"/>
            <a:ext cx="8595368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cBioPortal at MSK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/>
          <p:nvPr/>
        </p:nvSpPr>
        <p:spPr>
          <a:xfrm>
            <a:off x="3666996" y="759519"/>
            <a:ext cx="1987208" cy="282015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8"/>
          <p:cNvSpPr/>
          <p:nvPr/>
        </p:nvSpPr>
        <p:spPr>
          <a:xfrm>
            <a:off x="1014367" y="1437278"/>
            <a:ext cx="1310507" cy="43408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Clinical</a:t>
            </a:r>
            <a:b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MSK-IMPACT</a:t>
            </a:r>
            <a:endParaRPr/>
          </a:p>
        </p:txBody>
      </p:sp>
      <p:sp>
        <p:nvSpPr>
          <p:cNvPr id="211" name="Google Shape;211;p18"/>
          <p:cNvSpPr/>
          <p:nvPr/>
        </p:nvSpPr>
        <p:spPr>
          <a:xfrm>
            <a:off x="2511897" y="1505566"/>
            <a:ext cx="994541" cy="2666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 cap="flat" cmpd="sng" w="9525">
            <a:solidFill>
              <a:srgbClr val="2382E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8"/>
          <p:cNvSpPr txBox="1"/>
          <p:nvPr/>
        </p:nvSpPr>
        <p:spPr>
          <a:xfrm rot="-5400000">
            <a:off x="-27184" y="1962088"/>
            <a:ext cx="152096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Genomic data</a:t>
            </a:r>
            <a:endParaRPr b="1"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8"/>
          <p:cNvSpPr/>
          <p:nvPr/>
        </p:nvSpPr>
        <p:spPr>
          <a:xfrm>
            <a:off x="1014367" y="915404"/>
            <a:ext cx="1303423" cy="43408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CMO Research</a:t>
            </a:r>
            <a:endParaRPr/>
          </a:p>
        </p:txBody>
      </p:sp>
      <p:sp>
        <p:nvSpPr>
          <p:cNvPr id="214" name="Google Shape;214;p18"/>
          <p:cNvSpPr/>
          <p:nvPr/>
        </p:nvSpPr>
        <p:spPr>
          <a:xfrm>
            <a:off x="2511897" y="992091"/>
            <a:ext cx="994541" cy="2666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 cap="flat" cmpd="sng" w="9525">
            <a:solidFill>
              <a:srgbClr val="2382E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8"/>
          <p:cNvSpPr/>
          <p:nvPr/>
        </p:nvSpPr>
        <p:spPr>
          <a:xfrm>
            <a:off x="1014367" y="1967341"/>
            <a:ext cx="1303423" cy="43408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Foundation</a:t>
            </a:r>
            <a:b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Medicine</a:t>
            </a:r>
            <a:endParaRPr/>
          </a:p>
        </p:txBody>
      </p:sp>
      <p:sp>
        <p:nvSpPr>
          <p:cNvPr id="216" name="Google Shape;216;p18"/>
          <p:cNvSpPr/>
          <p:nvPr/>
        </p:nvSpPr>
        <p:spPr>
          <a:xfrm>
            <a:off x="2511897" y="2044739"/>
            <a:ext cx="994541" cy="2666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 cap="flat" cmpd="sng" w="9525">
            <a:solidFill>
              <a:srgbClr val="2382E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18"/>
          <p:cNvSpPr/>
          <p:nvPr/>
        </p:nvSpPr>
        <p:spPr>
          <a:xfrm>
            <a:off x="1010825" y="2489339"/>
            <a:ext cx="1310507" cy="43408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TCGA, ICGC</a:t>
            </a:r>
            <a:endParaRPr sz="16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18"/>
          <p:cNvSpPr/>
          <p:nvPr/>
        </p:nvSpPr>
        <p:spPr>
          <a:xfrm>
            <a:off x="1014367" y="3007361"/>
            <a:ext cx="1303423" cy="434085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Other public data</a:t>
            </a:r>
            <a:endParaRPr/>
          </a:p>
        </p:txBody>
      </p:sp>
      <p:sp>
        <p:nvSpPr>
          <p:cNvPr id="219" name="Google Shape;219;p18"/>
          <p:cNvSpPr/>
          <p:nvPr/>
        </p:nvSpPr>
        <p:spPr>
          <a:xfrm>
            <a:off x="2511897" y="2572106"/>
            <a:ext cx="994541" cy="2666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 cap="flat" cmpd="sng" w="9525">
            <a:solidFill>
              <a:srgbClr val="2382E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8"/>
          <p:cNvSpPr/>
          <p:nvPr/>
        </p:nvSpPr>
        <p:spPr>
          <a:xfrm>
            <a:off x="2511897" y="3084050"/>
            <a:ext cx="994541" cy="2666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 cap="flat" cmpd="sng" w="9525">
            <a:solidFill>
              <a:srgbClr val="2382E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8"/>
          <p:cNvSpPr/>
          <p:nvPr/>
        </p:nvSpPr>
        <p:spPr>
          <a:xfrm>
            <a:off x="3228516" y="3990619"/>
            <a:ext cx="2801212" cy="930210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8"/>
          <p:cNvSpPr txBox="1"/>
          <p:nvPr/>
        </p:nvSpPr>
        <p:spPr>
          <a:xfrm>
            <a:off x="3666996" y="3992152"/>
            <a:ext cx="19872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MSK clinical data</a:t>
            </a:r>
            <a:endParaRPr/>
          </a:p>
        </p:txBody>
      </p:sp>
      <p:sp>
        <p:nvSpPr>
          <p:cNvPr id="223" name="Google Shape;223;p18"/>
          <p:cNvSpPr/>
          <p:nvPr/>
        </p:nvSpPr>
        <p:spPr>
          <a:xfrm rot="-5400000">
            <a:off x="4546709" y="3599811"/>
            <a:ext cx="227786" cy="35555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 cap="flat" cmpd="sng" w="9525">
            <a:solidFill>
              <a:srgbClr val="2382E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8"/>
          <p:cNvSpPr/>
          <p:nvPr/>
        </p:nvSpPr>
        <p:spPr>
          <a:xfrm>
            <a:off x="6525150" y="759519"/>
            <a:ext cx="1987208" cy="1353835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18"/>
          <p:cNvSpPr txBox="1"/>
          <p:nvPr/>
        </p:nvSpPr>
        <p:spPr>
          <a:xfrm>
            <a:off x="6726678" y="1467023"/>
            <a:ext cx="1598815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Variant effect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Therapy Options</a:t>
            </a:r>
            <a:endParaRPr b="1" sz="10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18"/>
          <p:cNvSpPr/>
          <p:nvPr/>
        </p:nvSpPr>
        <p:spPr>
          <a:xfrm rot="10800000">
            <a:off x="5787169" y="1349489"/>
            <a:ext cx="607410" cy="2666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 cap="flat" cmpd="sng" w="9525">
            <a:solidFill>
              <a:srgbClr val="2382E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7" name="Google Shape;22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8069" y="1269093"/>
            <a:ext cx="659218" cy="64577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18"/>
          <p:cNvSpPr txBox="1"/>
          <p:nvPr/>
        </p:nvSpPr>
        <p:spPr>
          <a:xfrm>
            <a:off x="3922599" y="805668"/>
            <a:ext cx="149993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cBioPortal</a:t>
            </a:r>
            <a:endParaRPr/>
          </a:p>
        </p:txBody>
      </p:sp>
      <p:pic>
        <p:nvPicPr>
          <p:cNvPr id="229" name="Google Shape;229;p18"/>
          <p:cNvPicPr preferRelativeResize="0"/>
          <p:nvPr/>
        </p:nvPicPr>
        <p:blipFill rotWithShape="1">
          <a:blip r:embed="rId4">
            <a:alphaModFix/>
          </a:blip>
          <a:srcRect b="15940" l="0" r="0" t="24771"/>
          <a:stretch/>
        </p:blipFill>
        <p:spPr>
          <a:xfrm>
            <a:off x="3896277" y="2996322"/>
            <a:ext cx="1533849" cy="430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09235" y="2007198"/>
            <a:ext cx="1482952" cy="855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606771" y="4675868"/>
            <a:ext cx="1536613" cy="458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644427" y="854463"/>
            <a:ext cx="1749101" cy="67498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8"/>
          <p:cNvSpPr/>
          <p:nvPr/>
        </p:nvSpPr>
        <p:spPr>
          <a:xfrm>
            <a:off x="6525149" y="2208869"/>
            <a:ext cx="1987209" cy="1370801"/>
          </a:xfrm>
          <a:prstGeom prst="roundRect">
            <a:avLst>
              <a:gd fmla="val 16667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6857485" y="2172265"/>
            <a:ext cx="126827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Recurrence</a:t>
            </a:r>
            <a:endParaRPr b="1"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5" name="Google Shape;235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25150" y="2542268"/>
            <a:ext cx="1971921" cy="329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580008" y="2948021"/>
            <a:ext cx="1886114" cy="45448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8"/>
          <p:cNvSpPr/>
          <p:nvPr/>
        </p:nvSpPr>
        <p:spPr>
          <a:xfrm rot="10800000">
            <a:off x="5787169" y="2738774"/>
            <a:ext cx="607410" cy="26666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BFBFBF"/>
          </a:solidFill>
          <a:ln cap="flat" cmpd="sng" w="9525">
            <a:solidFill>
              <a:srgbClr val="2382E0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18"/>
          <p:cNvPicPr preferRelativeResize="0"/>
          <p:nvPr/>
        </p:nvPicPr>
        <p:blipFill rotWithShape="1">
          <a:blip r:embed="rId10">
            <a:alphaModFix/>
          </a:blip>
          <a:srcRect b="14561" l="0" r="0" t="13395"/>
          <a:stretch/>
        </p:blipFill>
        <p:spPr>
          <a:xfrm>
            <a:off x="4814642" y="4331696"/>
            <a:ext cx="1106798" cy="299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8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304472" y="4299902"/>
            <a:ext cx="1171402" cy="33058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8"/>
          <p:cNvSpPr txBox="1"/>
          <p:nvPr/>
        </p:nvSpPr>
        <p:spPr>
          <a:xfrm>
            <a:off x="3985566" y="4549176"/>
            <a:ext cx="118789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CRDB</a:t>
            </a:r>
            <a:endParaRPr/>
          </a:p>
        </p:txBody>
      </p:sp>
      <p:sp>
        <p:nvSpPr>
          <p:cNvPr id="241" name="Google Shape;241;p18"/>
          <p:cNvSpPr/>
          <p:nvPr/>
        </p:nvSpPr>
        <p:spPr>
          <a:xfrm>
            <a:off x="548632" y="42512"/>
            <a:ext cx="8595368" cy="5847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cBioPortal at MSK</a:t>
            </a:r>
            <a:endParaRPr b="1"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9"/>
          <p:cNvSpPr/>
          <p:nvPr/>
        </p:nvSpPr>
        <p:spPr>
          <a:xfrm>
            <a:off x="578664" y="10090"/>
            <a:ext cx="527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Tutorials / Help</a:t>
            </a:r>
            <a:r>
              <a:rPr b="1" lang="en-US" sz="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/ Hel? </a:t>
            </a:r>
            <a:endParaRPr b="1" sz="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19"/>
          <p:cNvSpPr/>
          <p:nvPr/>
        </p:nvSpPr>
        <p:spPr>
          <a:xfrm>
            <a:off x="774055" y="413016"/>
            <a:ext cx="35190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http://www.cbioportal.org/tutorials</a:t>
            </a:r>
            <a:endParaRPr b="1"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19"/>
          <p:cNvSpPr/>
          <p:nvPr/>
        </p:nvSpPr>
        <p:spPr>
          <a:xfrm>
            <a:off x="4991425" y="414650"/>
            <a:ext cx="3966000" cy="5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https://bit.ly/mskportalworkshop-20191028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77875" y="1040750"/>
            <a:ext cx="2685199" cy="2768150"/>
          </a:xfrm>
          <a:prstGeom prst="rect">
            <a:avLst/>
          </a:prstGeom>
          <a:noFill/>
          <a:ln cap="flat" cmpd="sng" w="9525">
            <a:solidFill>
              <a:srgbClr val="2986E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0" name="Google Shape;25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4055" y="791351"/>
            <a:ext cx="2267033" cy="1485151"/>
          </a:xfrm>
          <a:prstGeom prst="rect">
            <a:avLst/>
          </a:prstGeom>
          <a:noFill/>
          <a:ln cap="flat" cmpd="sng" w="9525">
            <a:solidFill>
              <a:srgbClr val="2986E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1" name="Google Shape;251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70704" y="1286587"/>
            <a:ext cx="2258567" cy="1482040"/>
          </a:xfrm>
          <a:prstGeom prst="rect">
            <a:avLst/>
          </a:prstGeom>
          <a:noFill/>
          <a:ln cap="flat" cmpd="sng" w="9525">
            <a:solidFill>
              <a:srgbClr val="2986E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2" name="Google Shape;252;p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777691" y="2030408"/>
            <a:ext cx="2244561" cy="1482138"/>
          </a:xfrm>
          <a:prstGeom prst="rect">
            <a:avLst/>
          </a:prstGeom>
          <a:noFill/>
          <a:ln cap="flat" cmpd="sng" w="9525">
            <a:solidFill>
              <a:srgbClr val="2986E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3" name="Google Shape;253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606771" y="4675868"/>
            <a:ext cx="1536614" cy="458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19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78664" y="3681862"/>
            <a:ext cx="4135373" cy="1333133"/>
          </a:xfrm>
          <a:prstGeom prst="rect">
            <a:avLst/>
          </a:prstGeom>
          <a:noFill/>
          <a:ln cap="flat" cmpd="sng" w="9525">
            <a:solidFill>
              <a:srgbClr val="2986E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5" name="Google Shape;255;p19"/>
          <p:cNvPicPr preferRelativeResize="0"/>
          <p:nvPr/>
        </p:nvPicPr>
        <p:blipFill rotWithShape="1">
          <a:blip r:embed="rId11">
            <a:alphaModFix/>
          </a:blip>
          <a:srcRect b="0" l="0" r="19961" t="0"/>
          <a:stretch/>
        </p:blipFill>
        <p:spPr>
          <a:xfrm>
            <a:off x="4991437" y="3960034"/>
            <a:ext cx="4084433" cy="492080"/>
          </a:xfrm>
          <a:prstGeom prst="rect">
            <a:avLst/>
          </a:prstGeom>
          <a:noFill/>
          <a:ln cap="flat" cmpd="sng" w="9525">
            <a:solidFill>
              <a:srgbClr val="2986E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6" name="Google Shape;256;p19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8427405" y="4249767"/>
            <a:ext cx="589862" cy="202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 Template 1">
  <a:themeElements>
    <a:clrScheme name="MSK color pallete">
      <a:dk1>
        <a:srgbClr val="000000"/>
      </a:dk1>
      <a:lt1>
        <a:srgbClr val="FFFFFF"/>
      </a:lt1>
      <a:dk2>
        <a:srgbClr val="737373"/>
      </a:dk2>
      <a:lt2>
        <a:srgbClr val="B3B3A6"/>
      </a:lt2>
      <a:accent1>
        <a:srgbClr val="2986E2"/>
      </a:accent1>
      <a:accent2>
        <a:srgbClr val="F26529"/>
      </a:accent2>
      <a:accent3>
        <a:srgbClr val="FFF5BC"/>
      </a:accent3>
      <a:accent4>
        <a:srgbClr val="737373"/>
      </a:accent4>
      <a:accent5>
        <a:srgbClr val="B3B3A6"/>
      </a:accent5>
      <a:accent6>
        <a:srgbClr val="2875B4"/>
      </a:accent6>
      <a:hlink>
        <a:srgbClr val="00BDF2"/>
      </a:hlink>
      <a:folHlink>
        <a:srgbClr val="9BDC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